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302" r:id="rId3"/>
    <p:sldId id="262" r:id="rId4"/>
    <p:sldId id="264" r:id="rId5"/>
    <p:sldId id="265" r:id="rId6"/>
    <p:sldId id="269" r:id="rId7"/>
    <p:sldId id="270" r:id="rId8"/>
    <p:sldId id="271" r:id="rId9"/>
    <p:sldId id="274" r:id="rId10"/>
    <p:sldId id="273" r:id="rId11"/>
    <p:sldId id="272" r:id="rId12"/>
    <p:sldId id="303" r:id="rId13"/>
    <p:sldId id="304" r:id="rId14"/>
    <p:sldId id="275" r:id="rId15"/>
    <p:sldId id="276" r:id="rId16"/>
    <p:sldId id="277" r:id="rId17"/>
    <p:sldId id="310" r:id="rId18"/>
    <p:sldId id="309" r:id="rId19"/>
    <p:sldId id="311" r:id="rId20"/>
    <p:sldId id="30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5D709-8CDD-4C7D-90AC-6DDD8D64D543}" type="datetimeFigureOut">
              <a:rPr lang="en-US" smtClean="0"/>
              <a:t>1/23/2019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45B26-7B98-417E-8959-07DBE1A12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72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8E401-8888-4C24-9FE5-7EE004A42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496312-B549-44D8-B1E5-773AA03D6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FF6C8-E744-4DA2-A3A5-D45FC6FF6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AF625-C7AE-436B-A135-3574199062E8}" type="datetime1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C53DC-9006-4E79-9A90-06B7C31D4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Virtual Experiments          Chris McCarthy           cmccarthy@bmcc.cuny.ed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1D238-D4D4-4CC7-BD29-CA29FF31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378F-C75A-4CD2-80AF-5FBC965E7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2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48020-BA3A-4556-8007-C5CD67887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C3A929-0C28-401A-9854-E5E480C43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5577-4AF3-43BA-B26B-5329553B4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BCE07-CE9A-499D-97D8-7675D95FC0A5}" type="datetime1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290B9B-3B48-4794-B838-C1B16693A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Virtual Experiments          Chris McCarthy           cmccarthy@bmcc.cuny.ed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3CFE4-D207-430A-BC8D-9E0E03460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378F-C75A-4CD2-80AF-5FBC965E7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43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A48DB2-3C7E-4704-93B1-9CAB1E0F2C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60F2C6-63AD-40BA-B483-6ECA69D15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A0CE4D-D225-4664-B920-D8E87AFAE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7E2D0-33D4-47F3-830D-B7F3BA57AA3C}" type="datetime1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A5ADF-F6A3-48B5-B294-9E014824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Virtual Experiments          Chris McCarthy           cmccarthy@bmcc.cuny.ed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6FA74-EBC8-4D77-8DAF-084F4BC48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378F-C75A-4CD2-80AF-5FBC965E7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89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8BC9F-ABFF-46C6-B702-D4B528286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45183-F7A5-477E-BCBB-08C0F16C9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62996-7646-4DC9-B8CD-1E423BF3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2DDF-7B88-4D6C-96DF-312B632CBA6B}" type="datetime1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978E8-92CE-48D1-86E4-D61675C3D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Virtual Experiments          Chris McCarthy           cmccarthy@bmcc.cuny.ed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BCEA5-BA6D-472D-B60B-C153549CB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378F-C75A-4CD2-80AF-5FBC965E7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58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3B90A-D546-4459-A198-F1B308AEA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4136BC-62DD-4EF9-B6B1-EAF3024EF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80C94-670D-409A-8125-FD92E49B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E2643-B1C3-43EE-A43C-5A68D7BF0153}" type="datetime1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6E603-D7E6-42FF-8BE8-15DA65859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Virtual Experiments          Chris McCarthy           cmccarthy@bmcc.cuny.ed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E0E12-8FBC-4E5F-8F84-17FF012D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378F-C75A-4CD2-80AF-5FBC965E7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42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DFE0-3140-487B-B3DB-F4DA3B5BD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5DAC6-4236-414E-A41D-0EF3DC5F0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52658-9027-430F-B14F-7A9FF27E2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4F923-A857-49F1-9323-39D5C1032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06A61-F52D-4BC1-B996-41D659BE706B}" type="datetime1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C168C-E8DF-48E4-A4F3-A3C151379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Virtual Experiments          Chris McCarthy           cmccarthy@bmcc.cuny.ed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2F281-8ADA-4A47-932E-AB3D9C4BA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378F-C75A-4CD2-80AF-5FBC965E7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71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15F8B-C29B-4A67-A7B3-42FC51055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C04BC-9DE2-46AE-BBD1-0CF825494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D03245-B1E0-42E6-B0BF-C7B71AAB8D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1B8111-C00D-4F90-B47D-153709C0EB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184063-30E6-4686-9362-7C38354764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F492B1-7CA2-459F-AAE1-06F13ADCE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B9142-F230-4C3A-9CCC-3D1ADC85E814}" type="datetime1">
              <a:rPr lang="en-US" smtClean="0"/>
              <a:t>1/23/2019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A5E801-5ADA-496F-BDC7-305292C9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Virtual Experiments          Chris McCarthy           cmccarthy@bmcc.cuny.ed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814FFA-EFD0-441F-AA3F-69A8E7EEA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378F-C75A-4CD2-80AF-5FBC965E7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00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D229F-13CA-4F3B-8AAD-60AA4F1D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25BE93-8B66-4438-9BE8-414C5793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D2D2E-80B7-4CFC-B244-9354BE39EEE6}" type="datetime1">
              <a:rPr lang="en-US" smtClean="0"/>
              <a:t>1/23/2019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308FF8-68E5-4741-8D0A-7D54C8CC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Virtual Experiments          Chris McCarthy           cmccarthy@bmcc.cuny.ed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14F2F-2D2E-4334-B50E-16436DF5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378F-C75A-4CD2-80AF-5FBC965E7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640C40-B23A-446B-BD84-22A6D9375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A8C32-FAC4-4B85-85D4-34F97FEF5840}" type="datetime1">
              <a:rPr lang="en-US" smtClean="0"/>
              <a:t>1/23/2019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8A771B-D3E7-463E-8C4B-268356878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Virtual Experiments          Chris McCarthy           cmccarthy@bmcc.cuny.ed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51710-B4FB-4890-9C73-E85CEF08A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378F-C75A-4CD2-80AF-5FBC965E7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61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C998-15E0-4BC7-93A9-73965AE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95484-C756-4E37-98E9-5D0448A65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E16E8-2A2F-4D6A-B4BA-E411523BB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2D270A-74F1-4FA2-BF21-29FB8A635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9A1BE-1EF3-48DF-941C-BC28F48DD20E}" type="datetime1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EA5FC-DD05-4D52-9387-A7D67261C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Virtual Experiments          Chris McCarthy           cmccarthy@bmcc.cuny.ed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AE08C-89F2-40B1-8A00-E70F9E00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378F-C75A-4CD2-80AF-5FBC965E7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00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62AC5-2EE1-456E-8832-6E57C880B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AAAAD-2BBB-4CD0-9E68-EBF8FDCBA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CFD1A6-3400-4D05-8F83-8F32AF7602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078BDD-FC16-4765-9DFF-A07A110BD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5E06C-F178-4F7C-88A0-6D0709B5EE68}" type="datetime1">
              <a:rPr lang="en-US" smtClean="0"/>
              <a:t>1/23/2019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190F6-CCC5-45D8-84CE-E0E2EE87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Virtual Experiments          Chris McCarthy           cmccarthy@bmcc.cuny.ed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4A1963-7819-4243-85FA-359246B16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6F378F-C75A-4CD2-80AF-5FBC965E7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083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7B205-3EDC-4606-9F37-D21C19809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2F1BB-B45A-47B7-A6E1-4C64A09ABB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C0ABB-D830-4CBB-9305-A2605D14C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6536C-EBB5-4682-87AE-64BB6730CF74}" type="datetime1">
              <a:rPr lang="en-US" smtClean="0"/>
              <a:t>1/23/2019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C2D29-217B-4628-9CEC-C7088797A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Virtual Experiments          Chris McCarthy           cmccarthy@bmcc.cuny.ed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4A696-EF5A-4C6A-A01E-1B58ED2B9B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F378F-C75A-4CD2-80AF-5FBC965E77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1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mccarthymat501.commons.gc.cuny.edu/newtonian-cooling/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simiode.org/resources/350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www.simiode.org/resources/350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https://www.simiode.org/resources/350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8E26E-61B4-43D7-B47D-13B9C227D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4252" y="150219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Virtual  Experiments  and  Differential  Equations  Models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Chris  McCarthy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09FEDB-A63E-4512-8904-F4DB09B526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Borough  of  Manhattan  Community  College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City  University of  New  York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/>
              <a:t>2019 Joint Mathematics Meetings</a:t>
            </a:r>
            <a:br>
              <a:rPr lang="en-US" dirty="0"/>
            </a:br>
            <a:r>
              <a:rPr lang="en-US" dirty="0"/>
              <a:t>Baltimore</a:t>
            </a:r>
          </a:p>
          <a:p>
            <a:r>
              <a:rPr lang="en-US" dirty="0"/>
              <a:t>January 19, 2019 </a:t>
            </a:r>
          </a:p>
        </p:txBody>
      </p:sp>
    </p:spTree>
    <p:extLst>
      <p:ext uri="{BB962C8B-B14F-4D97-AF65-F5344CB8AC3E}">
        <p14:creationId xmlns:p14="http://schemas.microsoft.com/office/powerpoint/2010/main" val="1563269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9DE893-7418-48B6-8F7A-9A269BF3A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986" y="0"/>
            <a:ext cx="3521014" cy="13926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3D11DC-41FA-40C1-8811-1657D9EEC218}"/>
              </a:ext>
            </a:extLst>
          </p:cNvPr>
          <p:cNvSpPr/>
          <p:nvPr/>
        </p:nvSpPr>
        <p:spPr>
          <a:xfrm>
            <a:off x="1463040" y="1257993"/>
            <a:ext cx="8440189" cy="5158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299258" y="-35685"/>
            <a:ext cx="1154914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Sources for Virtual Experiments</a:t>
            </a:r>
            <a:br>
              <a:rPr lang="en-US" sz="4000" b="1" dirty="0"/>
            </a:br>
            <a:r>
              <a:rPr lang="en-US" sz="4000" b="1" dirty="0"/>
              <a:t>University of Reading (England)</a:t>
            </a:r>
            <a:r>
              <a:rPr lang="en-US" sz="4000" dirty="0"/>
              <a:t> </a:t>
            </a:r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		Chris McCarthy			cmccarthy@bmcc.cuny.edu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FD214-C9D3-466B-96CD-3130A52C671F}"/>
              </a:ext>
            </a:extLst>
          </p:cNvPr>
          <p:cNvSpPr txBox="1"/>
          <p:nvPr/>
        </p:nvSpPr>
        <p:spPr>
          <a:xfrm>
            <a:off x="9991788" y="2380361"/>
            <a:ext cx="2200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9C7317-340E-4ADD-85B0-A7AFD334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559" y="1257993"/>
            <a:ext cx="7822191" cy="51378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CC53CB-0DCB-4A99-A55E-DCD3847B1A72}"/>
              </a:ext>
            </a:extLst>
          </p:cNvPr>
          <p:cNvSpPr txBox="1"/>
          <p:nvPr/>
        </p:nvSpPr>
        <p:spPr>
          <a:xfrm>
            <a:off x="10116589" y="3791836"/>
            <a:ext cx="18620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Virtual Experiment:</a:t>
            </a:r>
          </a:p>
          <a:p>
            <a:endParaRPr lang="en-US" dirty="0"/>
          </a:p>
          <a:p>
            <a:r>
              <a:rPr lang="en-US" dirty="0"/>
              <a:t>Fungus growth.</a:t>
            </a:r>
          </a:p>
          <a:p>
            <a:endParaRPr lang="en-US" dirty="0"/>
          </a:p>
          <a:p>
            <a:r>
              <a:rPr lang="en-US" dirty="0"/>
              <a:t>U of Reading, UK.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D75A9B-974D-4191-8B7D-264C1FF25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558" y="1237149"/>
            <a:ext cx="7822191" cy="512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78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3D11DC-41FA-40C1-8811-1657D9EEC218}"/>
              </a:ext>
            </a:extLst>
          </p:cNvPr>
          <p:cNvSpPr/>
          <p:nvPr/>
        </p:nvSpPr>
        <p:spPr>
          <a:xfrm>
            <a:off x="1463040" y="1257993"/>
            <a:ext cx="8440189" cy="5158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134771" y="0"/>
            <a:ext cx="115491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Sources for Virtual Experiments</a:t>
            </a:r>
            <a:r>
              <a:rPr lang="en-US" sz="4000" dirty="0"/>
              <a:t> </a:t>
            </a:r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		Chris McCarthy			cmccarthy@bmcc.cuny.edu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FD214-C9D3-466B-96CD-3130A52C671F}"/>
              </a:ext>
            </a:extLst>
          </p:cNvPr>
          <p:cNvSpPr txBox="1"/>
          <p:nvPr/>
        </p:nvSpPr>
        <p:spPr>
          <a:xfrm>
            <a:off x="9991788" y="2208564"/>
            <a:ext cx="2200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EE9E83-DDB8-4034-96A6-C8055AD7A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0" y="687185"/>
            <a:ext cx="11664493" cy="572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12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134771" y="0"/>
            <a:ext cx="11549149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Sources for Virtual </a:t>
            </a:r>
          </a:p>
          <a:p>
            <a:r>
              <a:rPr lang="en-US" sz="4000" b="1" dirty="0"/>
              <a:t>Experiments</a:t>
            </a:r>
          </a:p>
          <a:p>
            <a:br>
              <a:rPr lang="en-US" sz="4000" b="1" dirty="0"/>
            </a:br>
            <a:r>
              <a:rPr lang="en-US" sz="4000" b="1" dirty="0" err="1"/>
              <a:t>NetLogo</a:t>
            </a:r>
            <a:r>
              <a:rPr lang="en-US" sz="4000" b="1" dirty="0"/>
              <a:t> </a:t>
            </a:r>
          </a:p>
          <a:p>
            <a:r>
              <a:rPr lang="en-US" sz="4000" b="1" dirty="0"/>
              <a:t>Simulation &amp; </a:t>
            </a:r>
          </a:p>
          <a:p>
            <a:r>
              <a:rPr lang="en-US" sz="4000" b="1" dirty="0"/>
              <a:t>Programming </a:t>
            </a:r>
          </a:p>
          <a:p>
            <a:r>
              <a:rPr lang="en-US" sz="4000" b="1" dirty="0"/>
              <a:t>Environment</a:t>
            </a:r>
          </a:p>
          <a:p>
            <a:endParaRPr lang="en-US" sz="4000" b="1" dirty="0"/>
          </a:p>
          <a:p>
            <a:r>
              <a:rPr lang="en-US" sz="3200" b="1" dirty="0" err="1"/>
              <a:t>NetLogo</a:t>
            </a:r>
            <a:r>
              <a:rPr lang="en-US" sz="3200" b="1" dirty="0"/>
              <a:t> is Free</a:t>
            </a:r>
            <a:endParaRPr lang="en-US" sz="3200" dirty="0"/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		Chris McCarthy			cmccarthy@bmcc.cuny.edu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FD214-C9D3-466B-96CD-3130A52C671F}"/>
              </a:ext>
            </a:extLst>
          </p:cNvPr>
          <p:cNvSpPr txBox="1"/>
          <p:nvPr/>
        </p:nvSpPr>
        <p:spPr>
          <a:xfrm>
            <a:off x="9991788" y="2208564"/>
            <a:ext cx="2200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65A754-996C-4945-9003-13563C301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218" y="51171"/>
            <a:ext cx="7082444" cy="631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66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134771" y="0"/>
            <a:ext cx="2914997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Sources for </a:t>
            </a:r>
          </a:p>
          <a:p>
            <a:r>
              <a:rPr lang="en-US" sz="2800" b="1" dirty="0"/>
              <a:t>Virtual </a:t>
            </a:r>
          </a:p>
          <a:p>
            <a:r>
              <a:rPr lang="en-US" sz="2800" b="1" dirty="0"/>
              <a:t>Experiments</a:t>
            </a:r>
          </a:p>
          <a:p>
            <a:r>
              <a:rPr lang="en-US" sz="2800" b="1" dirty="0" err="1"/>
              <a:t>NetLogo</a:t>
            </a:r>
            <a:r>
              <a:rPr lang="en-US" sz="2800" b="1" dirty="0"/>
              <a:t> </a:t>
            </a:r>
          </a:p>
          <a:p>
            <a:r>
              <a:rPr lang="en-US" sz="2800" b="1" dirty="0"/>
              <a:t>Simulation &amp; </a:t>
            </a:r>
          </a:p>
          <a:p>
            <a:r>
              <a:rPr lang="en-US" sz="2800" b="1" dirty="0"/>
              <a:t>Programming </a:t>
            </a:r>
          </a:p>
          <a:p>
            <a:r>
              <a:rPr lang="en-US" sz="2800" b="1" dirty="0"/>
              <a:t>Environment</a:t>
            </a:r>
          </a:p>
          <a:p>
            <a:r>
              <a:rPr lang="en-US" sz="2800" u="sng" dirty="0"/>
              <a:t>Chemotaxis Sim</a:t>
            </a:r>
          </a:p>
          <a:p>
            <a:r>
              <a:rPr lang="en-US" sz="2000" dirty="0"/>
              <a:t>McCarthy &amp; Watts (2019)</a:t>
            </a:r>
          </a:p>
          <a:p>
            <a:r>
              <a:rPr lang="en-US" sz="2800" dirty="0"/>
              <a:t>Predators (</a:t>
            </a:r>
            <a:r>
              <a:rPr lang="en-US" sz="2800" b="1" dirty="0">
                <a:solidFill>
                  <a:srgbClr val="FF0000"/>
                </a:solidFill>
              </a:rPr>
              <a:t>red</a:t>
            </a:r>
            <a:r>
              <a:rPr lang="en-US" sz="2800" dirty="0"/>
              <a:t>) find their prey (</a:t>
            </a:r>
            <a:r>
              <a:rPr lang="en-US" sz="2800" b="1" dirty="0">
                <a:solidFill>
                  <a:srgbClr val="FFFF00"/>
                </a:solidFill>
              </a:rPr>
              <a:t>yellow</a:t>
            </a:r>
            <a:r>
              <a:rPr lang="en-US" sz="2800" dirty="0"/>
              <a:t>) via </a:t>
            </a:r>
            <a:r>
              <a:rPr lang="en-US" sz="2800" dirty="0" err="1"/>
              <a:t>chemoattractants</a:t>
            </a:r>
            <a:r>
              <a:rPr lang="en-US" sz="2800" dirty="0"/>
              <a:t> (</a:t>
            </a:r>
            <a:r>
              <a:rPr lang="en-US" sz="2800" b="1" dirty="0">
                <a:solidFill>
                  <a:srgbClr val="0070C0"/>
                </a:solidFill>
              </a:rPr>
              <a:t>blue</a:t>
            </a:r>
            <a:r>
              <a:rPr lang="en-US" sz="2800" dirty="0"/>
              <a:t>).  </a:t>
            </a:r>
          </a:p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		Chris McCarthy			cmccarthy@bmcc.cuny.edu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FD214-C9D3-466B-96CD-3130A52C671F}"/>
              </a:ext>
            </a:extLst>
          </p:cNvPr>
          <p:cNvSpPr txBox="1"/>
          <p:nvPr/>
        </p:nvSpPr>
        <p:spPr>
          <a:xfrm>
            <a:off x="9991788" y="2208564"/>
            <a:ext cx="2200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Screen Recording 6">
            <a:hlinkClick r:id="" action="ppaction://media"/>
            <a:extLst>
              <a:ext uri="{FF2B5EF4-FFF2-40B4-BE49-F238E27FC236}">
                <a16:creationId xmlns:a16="http://schemas.microsoft.com/office/drawing/2014/main" id="{C1531EF8-A273-4CA0-95F0-A38B0B20D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4149" y="2613"/>
            <a:ext cx="9117851" cy="64277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239DA2-569A-4A77-AE93-D28C3304B441}"/>
              </a:ext>
            </a:extLst>
          </p:cNvPr>
          <p:cNvSpPr/>
          <p:nvPr/>
        </p:nvSpPr>
        <p:spPr>
          <a:xfrm>
            <a:off x="0" y="1323184"/>
            <a:ext cx="2914996" cy="66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0190F9-84D3-441D-ACD0-85746E2D73B7}"/>
              </a:ext>
            </a:extLst>
          </p:cNvPr>
          <p:cNvSpPr/>
          <p:nvPr/>
        </p:nvSpPr>
        <p:spPr>
          <a:xfrm>
            <a:off x="0" y="3001043"/>
            <a:ext cx="2914996" cy="665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7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134771" y="0"/>
            <a:ext cx="11549149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Long term goals </a:t>
            </a:r>
          </a:p>
          <a:p>
            <a:pPr marL="742950" indent="-742950">
              <a:buAutoNum type="arabicPeriod"/>
            </a:pPr>
            <a:r>
              <a:rPr lang="en-US" sz="4000" b="1" dirty="0"/>
              <a:t>To have virtual experiments for each topic in "the" diff eq syllabus</a:t>
            </a:r>
          </a:p>
          <a:p>
            <a:pPr marL="742950" indent="-742950">
              <a:buAutoNum type="arabicPeriod"/>
            </a:pPr>
            <a:r>
              <a:rPr lang="en-US" sz="4000" b="1" dirty="0"/>
              <a:t>To put these experiments\modeling scenarios online as an Open Educational Resource (OER) in a nicely organized fashion</a:t>
            </a:r>
          </a:p>
          <a:p>
            <a:endParaRPr lang="en-US" sz="4000" b="1" dirty="0"/>
          </a:p>
          <a:p>
            <a:r>
              <a:rPr lang="en-US" sz="4000" b="1" dirty="0"/>
              <a:t>I am very happy </a:t>
            </a:r>
            <a:r>
              <a:rPr lang="en-US" sz="4000" b="1" dirty="0">
                <a:sym typeface="Wingdings" panose="05000000000000000000" pitchFamily="2" charset="2"/>
              </a:rPr>
              <a:t> </a:t>
            </a:r>
            <a:r>
              <a:rPr lang="en-US" sz="4000" b="1" dirty="0"/>
              <a:t>to share, collaborate, and borrow. </a:t>
            </a:r>
          </a:p>
          <a:p>
            <a:r>
              <a:rPr lang="en-US" sz="4000" b="1" dirty="0"/>
              <a:t>And, to involve students in the production.   </a:t>
            </a:r>
            <a:br>
              <a:rPr lang="en-US" sz="4000" b="1" dirty="0"/>
            </a:br>
            <a:r>
              <a:rPr lang="en-US" sz="4000" b="1" dirty="0"/>
              <a:t>					</a:t>
            </a:r>
            <a:endParaRPr lang="en-US" sz="4000" dirty="0"/>
          </a:p>
          <a:p>
            <a:endParaRPr lang="en-US" sz="4000" dirty="0"/>
          </a:p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		Chris McCarthy			cmccarthy@bmcc.cuny.edu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FD214-C9D3-466B-96CD-3130A52C671F}"/>
              </a:ext>
            </a:extLst>
          </p:cNvPr>
          <p:cNvSpPr txBox="1"/>
          <p:nvPr/>
        </p:nvSpPr>
        <p:spPr>
          <a:xfrm>
            <a:off x="9991788" y="2380360"/>
            <a:ext cx="2200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84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134771" y="0"/>
            <a:ext cx="1154914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Now I will discuss one of my virtual experiments.</a:t>
            </a:r>
            <a:endParaRPr lang="en-US" sz="4000" dirty="0"/>
          </a:p>
          <a:p>
            <a:r>
              <a:rPr lang="en-US" sz="4000" dirty="0"/>
              <a:t>It is on Newton's Law of Cooling. </a:t>
            </a:r>
          </a:p>
          <a:p>
            <a:r>
              <a:rPr lang="en-US" sz="4000" dirty="0"/>
              <a:t>It is hosted on the CUNY Academic Commons </a:t>
            </a:r>
          </a:p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		Chris McCarthy			cmccarthy@bmcc.cuny.edu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FD214-C9D3-466B-96CD-3130A52C671F}"/>
              </a:ext>
            </a:extLst>
          </p:cNvPr>
          <p:cNvSpPr txBox="1"/>
          <p:nvPr/>
        </p:nvSpPr>
        <p:spPr>
          <a:xfrm>
            <a:off x="9991788" y="2380360"/>
            <a:ext cx="2200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7AE8BE-274F-4855-A56B-FBA422776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7" y="1825520"/>
            <a:ext cx="7228532" cy="45529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CD893F-9E78-4C88-81E2-C8085F6F9136}"/>
              </a:ext>
            </a:extLst>
          </p:cNvPr>
          <p:cNvSpPr txBox="1"/>
          <p:nvPr/>
        </p:nvSpPr>
        <p:spPr>
          <a:xfrm>
            <a:off x="7486996" y="2111433"/>
            <a:ext cx="44168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CUNY faculty can create </a:t>
            </a:r>
            <a:r>
              <a:rPr lang="en-US" dirty="0" err="1"/>
              <a:t>Wordpress</a:t>
            </a:r>
            <a:r>
              <a:rPr lang="en-US" dirty="0"/>
              <a:t> based pages for free on the "Commons".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079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134771" y="376844"/>
            <a:ext cx="1177209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Here is its webpage… </a:t>
            </a:r>
            <a:endParaRPr lang="en-US" sz="1000" b="1" dirty="0"/>
          </a:p>
          <a:p>
            <a:endParaRPr lang="en-US" sz="1000" b="1" dirty="0"/>
          </a:p>
          <a:p>
            <a:br>
              <a:rPr lang="en-US" sz="1000" b="1" dirty="0"/>
            </a:br>
            <a:br>
              <a:rPr lang="en-US" sz="1000" b="1" dirty="0"/>
            </a:br>
            <a:r>
              <a:rPr lang="en-US" b="1" dirty="0"/>
              <a:t>ONLINE </a:t>
            </a:r>
            <a:r>
              <a:rPr lang="en-US" b="1" dirty="0">
                <a:hlinkClick r:id="rId2"/>
              </a:rPr>
              <a:t>https://mccarthymat501.commons.gc.cuny.edu/newtonian-cooling/</a:t>
            </a:r>
            <a:endParaRPr lang="en-US" dirty="0"/>
          </a:p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		Chris McCarthy			cmccarthy@bmcc.cuny.edu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FD214-C9D3-466B-96CD-3130A52C671F}"/>
              </a:ext>
            </a:extLst>
          </p:cNvPr>
          <p:cNvSpPr txBox="1"/>
          <p:nvPr/>
        </p:nvSpPr>
        <p:spPr>
          <a:xfrm>
            <a:off x="9991788" y="2380360"/>
            <a:ext cx="2200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348AC2-DA96-4E3E-9354-0610B77EC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923" y="1841331"/>
            <a:ext cx="11593484" cy="451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88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134771" y="0"/>
            <a:ext cx="115491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b="1" dirty="0"/>
          </a:p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Chris McCarthy (video by Marvin </a:t>
            </a:r>
            <a:r>
              <a:rPr lang="en-US" b="1" dirty="0" err="1"/>
              <a:t>Villalba</a:t>
            </a:r>
            <a:r>
              <a:rPr lang="en-US" b="1" dirty="0"/>
              <a:t> 2018)		cmccrthy@bmcc.cuny.edu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FD214-C9D3-466B-96CD-3130A52C671F}"/>
              </a:ext>
            </a:extLst>
          </p:cNvPr>
          <p:cNvSpPr txBox="1"/>
          <p:nvPr/>
        </p:nvSpPr>
        <p:spPr>
          <a:xfrm>
            <a:off x="9991788" y="2380360"/>
            <a:ext cx="2200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Video2">
            <a:hlinkClick r:id="" action="ppaction://media"/>
            <a:extLst>
              <a:ext uri="{FF2B5EF4-FFF2-40B4-BE49-F238E27FC236}">
                <a16:creationId xmlns:a16="http://schemas.microsoft.com/office/drawing/2014/main" id="{EFC519B3-107E-404F-B1D9-3D39ECA277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569" y="-163632"/>
            <a:ext cx="11389508" cy="64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9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904F2D-5CF3-4D28-86BD-6C4EB3164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80" y="1229886"/>
            <a:ext cx="7416720" cy="50587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90051" y="-88669"/>
            <a:ext cx="11549149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Students copy and modify the R script. They run it on online (RexTester.com) or on their computer.  </a:t>
            </a:r>
            <a:endParaRPr lang="en-US" sz="1000" b="1" dirty="0"/>
          </a:p>
          <a:p>
            <a:endParaRPr lang="en-US" sz="1000" b="1" dirty="0"/>
          </a:p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		Chris McCarthy			cmccarthy@bmcc.cuny.edu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FD214-C9D3-466B-96CD-3130A52C671F}"/>
              </a:ext>
            </a:extLst>
          </p:cNvPr>
          <p:cNvSpPr txBox="1"/>
          <p:nvPr/>
        </p:nvSpPr>
        <p:spPr>
          <a:xfrm>
            <a:off x="9991788" y="2380360"/>
            <a:ext cx="2200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D1FC8F-5870-4D97-B580-CE480D594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307" y="1889561"/>
            <a:ext cx="4376961" cy="4504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CCA691-B337-4BFC-B0B7-464706253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546" y="870813"/>
            <a:ext cx="1842722" cy="13979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44E016-05FC-4B20-B554-BC6A53BC85A6}"/>
              </a:ext>
            </a:extLst>
          </p:cNvPr>
          <p:cNvSpPr txBox="1"/>
          <p:nvPr/>
        </p:nvSpPr>
        <p:spPr>
          <a:xfrm>
            <a:off x="10337546" y="574527"/>
            <a:ext cx="195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 is open source!</a:t>
            </a:r>
          </a:p>
        </p:txBody>
      </p:sp>
    </p:spTree>
    <p:extLst>
      <p:ext uri="{BB962C8B-B14F-4D97-AF65-F5344CB8AC3E}">
        <p14:creationId xmlns:p14="http://schemas.microsoft.com/office/powerpoint/2010/main" val="2152436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134772" y="0"/>
            <a:ext cx="4711258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Open ended modeling question for students </a:t>
            </a:r>
            <a:br>
              <a:rPr lang="en-US" sz="4000" b="1" dirty="0"/>
            </a:br>
            <a:endParaRPr lang="en-US" sz="4000" b="1" dirty="0"/>
          </a:p>
          <a:p>
            <a:r>
              <a:rPr lang="en-US" sz="4000" b="1" dirty="0"/>
              <a:t>Modify Newton's model to account for the varying room temperature. </a:t>
            </a:r>
          </a:p>
          <a:p>
            <a:endParaRPr lang="en-US" sz="4000" b="1" dirty="0"/>
          </a:p>
          <a:p>
            <a:endParaRPr lang="en-US" sz="1000" b="1" dirty="0"/>
          </a:p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Chris McCarthy (Data/Graph: Marvin </a:t>
            </a:r>
            <a:r>
              <a:rPr lang="en-US" b="1" dirty="0" err="1"/>
              <a:t>Villalba</a:t>
            </a:r>
            <a:r>
              <a:rPr lang="en-US" b="1" dirty="0"/>
              <a:t> 2018)  	cmccarthy@bmcc.cuny.edu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FD214-C9D3-466B-96CD-3130A52C671F}"/>
              </a:ext>
            </a:extLst>
          </p:cNvPr>
          <p:cNvSpPr txBox="1"/>
          <p:nvPr/>
        </p:nvSpPr>
        <p:spPr>
          <a:xfrm>
            <a:off x="9991788" y="2380360"/>
            <a:ext cx="2200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00AC6B32-3446-485F-8936-A7C2FA1F8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801" y="144524"/>
            <a:ext cx="7076428" cy="603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63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1003069" y="321425"/>
            <a:ext cx="9592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		Chris McCarthy			cmccarthy@bmcc.cuny.edu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090026-B1B8-49FE-BFF5-FD04090FB8C5}"/>
              </a:ext>
            </a:extLst>
          </p:cNvPr>
          <p:cNvSpPr/>
          <p:nvPr/>
        </p:nvSpPr>
        <p:spPr>
          <a:xfrm>
            <a:off x="1717963" y="867262"/>
            <a:ext cx="844573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MR12"/>
              </a:rPr>
              <a:t>Virtual experiments and Differential Equations</a:t>
            </a:r>
            <a:r>
              <a:rPr lang="en-US" sz="3200" dirty="0">
                <a:latin typeface="CMR12"/>
              </a:rPr>
              <a:t> </a:t>
            </a:r>
          </a:p>
          <a:p>
            <a:pPr algn="ctr"/>
            <a:endParaRPr lang="en-US" sz="3200" dirty="0">
              <a:latin typeface="CMR12"/>
            </a:endParaRPr>
          </a:p>
          <a:p>
            <a:pPr algn="ctr"/>
            <a:r>
              <a:rPr lang="en-US" sz="3200" dirty="0">
                <a:latin typeface="CMR12"/>
              </a:rPr>
              <a:t>Computer simulations, </a:t>
            </a:r>
          </a:p>
          <a:p>
            <a:pPr algn="ctr"/>
            <a:r>
              <a:rPr lang="en-US" sz="3200" dirty="0">
                <a:latin typeface="CMR12"/>
              </a:rPr>
              <a:t>or </a:t>
            </a:r>
          </a:p>
          <a:p>
            <a:pPr algn="ctr"/>
            <a:r>
              <a:rPr lang="en-US" sz="3200" dirty="0">
                <a:latin typeface="CMR12"/>
              </a:rPr>
              <a:t>videos or photos of an actual physical experiment, </a:t>
            </a:r>
          </a:p>
          <a:p>
            <a:pPr algn="ctr"/>
            <a:r>
              <a:rPr lang="en-US" sz="3200" dirty="0">
                <a:latin typeface="CMR12"/>
              </a:rPr>
              <a:t>from which data can be culled </a:t>
            </a:r>
          </a:p>
          <a:p>
            <a:pPr algn="ctr"/>
            <a:r>
              <a:rPr lang="en-US" sz="3200" dirty="0">
                <a:latin typeface="CMR12"/>
              </a:rPr>
              <a:t>and </a:t>
            </a:r>
          </a:p>
          <a:p>
            <a:pPr algn="ctr"/>
            <a:r>
              <a:rPr lang="en-US" sz="3200" dirty="0">
                <a:latin typeface="CMR12"/>
              </a:rPr>
              <a:t>which can be modeled using differential equations. </a:t>
            </a:r>
          </a:p>
          <a:p>
            <a:endParaRPr lang="en-US" dirty="0">
              <a:latin typeface="CMR12"/>
            </a:endParaRPr>
          </a:p>
        </p:txBody>
      </p:sp>
    </p:spTree>
    <p:extLst>
      <p:ext uri="{BB962C8B-B14F-4D97-AF65-F5344CB8AC3E}">
        <p14:creationId xmlns:p14="http://schemas.microsoft.com/office/powerpoint/2010/main" val="1114136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134771" y="0"/>
            <a:ext cx="11940851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Thank You!    Please contact me for more information.</a:t>
            </a:r>
          </a:p>
          <a:p>
            <a:endParaRPr lang="en-US" sz="4000" b="1" dirty="0"/>
          </a:p>
          <a:p>
            <a:r>
              <a:rPr lang="en-US" sz="4000" u="sng" dirty="0">
                <a:latin typeface="CMR12"/>
              </a:rPr>
              <a:t>Funding Acknowledgements:</a:t>
            </a:r>
          </a:p>
          <a:p>
            <a:r>
              <a:rPr lang="en-US" sz="4000" b="1" dirty="0"/>
              <a:t>NYS OER Scale Up Initiative &amp; CUNY</a:t>
            </a:r>
          </a:p>
          <a:p>
            <a:r>
              <a:rPr lang="en-US" sz="3200" i="1" dirty="0"/>
              <a:t>CUNY (City University of New York) was awarded $4,000,000 from New York State to establish, sustain, and enhance new and ongoing OER initiatives throughout CUNY (FY 2018). The expected result will be large-scale course conversions throughout the university. </a:t>
            </a:r>
          </a:p>
          <a:p>
            <a:endParaRPr lang="en-US" sz="3200" i="1" dirty="0"/>
          </a:p>
          <a:p>
            <a:r>
              <a:rPr lang="en-US" sz="3200" b="1" dirty="0"/>
              <a:t>BMCC Librarian Professor Jean Amaral</a:t>
            </a:r>
            <a:endParaRPr lang="en-US" sz="4000" b="1" dirty="0">
              <a:latin typeface="CMR12"/>
            </a:endParaRPr>
          </a:p>
          <a:p>
            <a:r>
              <a:rPr lang="en-US" sz="3200" i="1" dirty="0"/>
              <a:t>OER Warrior Extraordinaire  </a:t>
            </a:r>
            <a:br>
              <a:rPr lang="en-US" sz="3200" i="1" dirty="0"/>
            </a:br>
            <a:br>
              <a:rPr lang="en-US" sz="3200" i="1" dirty="0"/>
            </a:br>
            <a:r>
              <a:rPr lang="en-US" sz="4000" i="1" dirty="0">
                <a:latin typeface="CMR12"/>
              </a:rPr>
              <a:t> </a:t>
            </a:r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		Chris McCarthy			cmccarthy@bmcc.cuny.edu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FD214-C9D3-466B-96CD-3130A52C671F}"/>
              </a:ext>
            </a:extLst>
          </p:cNvPr>
          <p:cNvSpPr txBox="1"/>
          <p:nvPr/>
        </p:nvSpPr>
        <p:spPr>
          <a:xfrm>
            <a:off x="9991788" y="2380360"/>
            <a:ext cx="22002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19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1003069" y="321425"/>
            <a:ext cx="959288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Why teach modeling in a Diff Eq class?</a:t>
            </a:r>
            <a:br>
              <a:rPr lang="en-US" sz="4000" b="1" dirty="0"/>
            </a:br>
            <a:endParaRPr lang="en-US" sz="4000" b="1" dirty="0"/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Most of my students are interested in applications, engineering, and science.</a:t>
            </a:r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Modeling gives math physical meaning.  </a:t>
            </a:r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Joy of Discovery. Enthusiasm. Creative Thinking. Fun. </a:t>
            </a:r>
          </a:p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		Chris McCarthy			cmccarthy@bmcc.cuny.edu</a:t>
            </a:r>
          </a:p>
        </p:txBody>
      </p:sp>
    </p:spTree>
    <p:extLst>
      <p:ext uri="{BB962C8B-B14F-4D97-AF65-F5344CB8AC3E}">
        <p14:creationId xmlns:p14="http://schemas.microsoft.com/office/powerpoint/2010/main" val="2623092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321425" y="63879"/>
            <a:ext cx="11781905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Why Virtual Experiments?</a:t>
            </a:r>
          </a:p>
          <a:p>
            <a:endParaRPr lang="en-US" sz="4000" b="1" dirty="0"/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Quicker than real experiments.</a:t>
            </a:r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Not messy. No lab needed.</a:t>
            </a:r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Makes the modeling even more real. More thinking.</a:t>
            </a:r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  <a:p>
            <a:pPr marL="742950" indent="-742950">
              <a:buFont typeface="+mj-lt"/>
              <a:buAutoNum type="arabicPeriod"/>
            </a:pPr>
            <a:r>
              <a:rPr lang="en-US" sz="4000" dirty="0"/>
              <a:t>Students learn about data analysis and parameter estimation in the context of diff eq models. </a:t>
            </a:r>
          </a:p>
          <a:p>
            <a:r>
              <a:rPr lang="en-US" sz="4000" dirty="0"/>
              <a:t> </a:t>
            </a:r>
          </a:p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		Chris McCarthy			cmccarthy@bmcc.cuny.edu</a:t>
            </a:r>
          </a:p>
        </p:txBody>
      </p:sp>
    </p:spTree>
    <p:extLst>
      <p:ext uri="{BB962C8B-B14F-4D97-AF65-F5344CB8AC3E}">
        <p14:creationId xmlns:p14="http://schemas.microsoft.com/office/powerpoint/2010/main" val="4080360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55CBDA-1581-4C2A-8F87-14A62E3B8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162"/>
          <a:stretch/>
        </p:blipFill>
        <p:spPr>
          <a:xfrm>
            <a:off x="9748532" y="1"/>
            <a:ext cx="2443469" cy="21446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3D11DC-41FA-40C1-8811-1657D9EEC218}"/>
              </a:ext>
            </a:extLst>
          </p:cNvPr>
          <p:cNvSpPr/>
          <p:nvPr/>
        </p:nvSpPr>
        <p:spPr>
          <a:xfrm>
            <a:off x="1463040" y="1257993"/>
            <a:ext cx="8440189" cy="5158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182880" y="0"/>
            <a:ext cx="1154914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Sources for Virtual Experiments</a:t>
            </a:r>
            <a:br>
              <a:rPr lang="en-US" sz="4000" b="1" dirty="0"/>
            </a:br>
            <a:r>
              <a:rPr lang="en-US" sz="4000" dirty="0"/>
              <a:t>WWW.SIMIODE.ORG </a:t>
            </a:r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		Chris McCarthy			cmccarthy@bmcc.cuny.edu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1519F-9787-4A5A-870A-77B436D51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98" y="1315788"/>
            <a:ext cx="8262962" cy="50369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3FD214-C9D3-466B-96CD-3130A52C671F}"/>
              </a:ext>
            </a:extLst>
          </p:cNvPr>
          <p:cNvSpPr txBox="1"/>
          <p:nvPr/>
        </p:nvSpPr>
        <p:spPr>
          <a:xfrm>
            <a:off x="9991788" y="2208564"/>
            <a:ext cx="22002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Brian Winkel (2017), 1-073-S-Water Exit Bottle,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4"/>
              </a:rPr>
              <a:t>https://www.simiode.org/resources/3507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(Torricelli's Law)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04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55CBDA-1581-4C2A-8F87-14A62E3B8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162"/>
          <a:stretch/>
        </p:blipFill>
        <p:spPr>
          <a:xfrm>
            <a:off x="9748532" y="1"/>
            <a:ext cx="2443469" cy="21446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3D11DC-41FA-40C1-8811-1657D9EEC218}"/>
              </a:ext>
            </a:extLst>
          </p:cNvPr>
          <p:cNvSpPr/>
          <p:nvPr/>
        </p:nvSpPr>
        <p:spPr>
          <a:xfrm>
            <a:off x="1463040" y="1257993"/>
            <a:ext cx="8440189" cy="5158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199505" y="-67036"/>
            <a:ext cx="1154914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Sources for Virtual Experiments</a:t>
            </a:r>
            <a:br>
              <a:rPr lang="en-US" sz="4000" b="1" dirty="0"/>
            </a:br>
            <a:r>
              <a:rPr lang="en-US" sz="4000" dirty="0"/>
              <a:t>WWW.SIMIODE.ORG </a:t>
            </a:r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		Chris McCarthy			cmccarthy@bmcc.cuny.edu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1519F-9787-4A5A-870A-77B436D51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98" y="1315788"/>
            <a:ext cx="8262962" cy="50369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3FD214-C9D3-466B-96CD-3130A52C671F}"/>
              </a:ext>
            </a:extLst>
          </p:cNvPr>
          <p:cNvSpPr txBox="1"/>
          <p:nvPr/>
        </p:nvSpPr>
        <p:spPr>
          <a:xfrm>
            <a:off x="9991788" y="2208564"/>
            <a:ext cx="22002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Brian Winkel (2017), 1-073-S-Water Exit Bottle,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4"/>
              </a:rPr>
              <a:t>https://www.simiode.org/resources/3507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(Torricelli's Law)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3A5F43-6B30-4520-A3AF-B2517BCA2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830" y="1315788"/>
            <a:ext cx="8301148" cy="503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31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55CBDA-1581-4C2A-8F87-14A62E3B8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162"/>
          <a:stretch/>
        </p:blipFill>
        <p:spPr>
          <a:xfrm>
            <a:off x="9748532" y="1"/>
            <a:ext cx="2443469" cy="21446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3D11DC-41FA-40C1-8811-1657D9EEC218}"/>
              </a:ext>
            </a:extLst>
          </p:cNvPr>
          <p:cNvSpPr/>
          <p:nvPr/>
        </p:nvSpPr>
        <p:spPr>
          <a:xfrm>
            <a:off x="1463040" y="1257993"/>
            <a:ext cx="8440189" cy="5158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193963" y="-67036"/>
            <a:ext cx="1154914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Sources for Virtual Experiments</a:t>
            </a:r>
            <a:br>
              <a:rPr lang="en-US" sz="4000" b="1" dirty="0"/>
            </a:br>
            <a:r>
              <a:rPr lang="en-US" sz="4000" dirty="0"/>
              <a:t>WWW.SIMIODE.ORG </a:t>
            </a:r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		Chris McCarthy			cmccarthy@bmcc.cuny.edu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1519F-9787-4A5A-870A-77B436D51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98" y="1315788"/>
            <a:ext cx="8262962" cy="50369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3FD214-C9D3-466B-96CD-3130A52C671F}"/>
              </a:ext>
            </a:extLst>
          </p:cNvPr>
          <p:cNvSpPr txBox="1"/>
          <p:nvPr/>
        </p:nvSpPr>
        <p:spPr>
          <a:xfrm>
            <a:off x="9991788" y="2208564"/>
            <a:ext cx="22002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Brian Winkel (2017), 1-073-S-Water Exit Bottle,</a:t>
            </a:r>
            <a:br>
              <a:rPr lang="en-US" dirty="0"/>
            </a:br>
            <a:br>
              <a:rPr lang="en-US" dirty="0"/>
            </a:br>
            <a:r>
              <a:rPr lang="en-US" dirty="0">
                <a:hlinkClick r:id="rId4"/>
              </a:rPr>
              <a:t>https://www.simiode.org/resources/3507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(Torricelli's Law)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C76F9C-C295-4C0B-A742-15677A4D5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3646" y="1300046"/>
            <a:ext cx="8275194" cy="50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04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9DE893-7418-48B6-8F7A-9A269BF3A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986" y="0"/>
            <a:ext cx="3521014" cy="13926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3D11DC-41FA-40C1-8811-1657D9EEC218}"/>
              </a:ext>
            </a:extLst>
          </p:cNvPr>
          <p:cNvSpPr/>
          <p:nvPr/>
        </p:nvSpPr>
        <p:spPr>
          <a:xfrm>
            <a:off x="1463040" y="1257993"/>
            <a:ext cx="8440189" cy="5158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160712" y="-35685"/>
            <a:ext cx="1154914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Sources for Virtual Experiments</a:t>
            </a:r>
            <a:br>
              <a:rPr lang="en-US" sz="4000" b="1" dirty="0"/>
            </a:br>
            <a:r>
              <a:rPr lang="en-US" sz="4000" b="1" dirty="0"/>
              <a:t>University of Reading (England)</a:t>
            </a:r>
            <a:r>
              <a:rPr lang="en-US" sz="4000" dirty="0"/>
              <a:t> </a:t>
            </a:r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		Chris McCarthy			cmccarthy@bmcc.cuny.edu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FD214-C9D3-466B-96CD-3130A52C671F}"/>
              </a:ext>
            </a:extLst>
          </p:cNvPr>
          <p:cNvSpPr txBox="1"/>
          <p:nvPr/>
        </p:nvSpPr>
        <p:spPr>
          <a:xfrm>
            <a:off x="9991788" y="2380361"/>
            <a:ext cx="2200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788179-A932-4730-8E5B-5F5631302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5" y="1246765"/>
            <a:ext cx="11255433" cy="51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462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6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59DE893-7418-48B6-8F7A-9A269BF3A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0986" y="0"/>
            <a:ext cx="3521014" cy="13926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13D11DC-41FA-40C1-8811-1657D9EEC218}"/>
              </a:ext>
            </a:extLst>
          </p:cNvPr>
          <p:cNvSpPr/>
          <p:nvPr/>
        </p:nvSpPr>
        <p:spPr>
          <a:xfrm>
            <a:off x="1463040" y="1257993"/>
            <a:ext cx="8440189" cy="5158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D597BC-53E4-491B-B409-B1C1E7A88C91}"/>
              </a:ext>
            </a:extLst>
          </p:cNvPr>
          <p:cNvSpPr/>
          <p:nvPr/>
        </p:nvSpPr>
        <p:spPr>
          <a:xfrm>
            <a:off x="0" y="6416624"/>
            <a:ext cx="12192000" cy="441376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80B1-563A-4248-B8A1-9BE7D9365033}"/>
              </a:ext>
            </a:extLst>
          </p:cNvPr>
          <p:cNvSpPr txBox="1"/>
          <p:nvPr/>
        </p:nvSpPr>
        <p:spPr>
          <a:xfrm>
            <a:off x="160712" y="-35685"/>
            <a:ext cx="1154914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Sources for Virtual Experiments</a:t>
            </a:r>
            <a:br>
              <a:rPr lang="en-US" sz="4000" b="1" dirty="0"/>
            </a:br>
            <a:r>
              <a:rPr lang="en-US" sz="4000" b="1" dirty="0"/>
              <a:t>University of Reading (England)</a:t>
            </a:r>
            <a:r>
              <a:rPr lang="en-US" sz="4000" dirty="0"/>
              <a:t> </a:t>
            </a:r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  <a:p>
            <a:br>
              <a:rPr lang="en-US" sz="4000" dirty="0"/>
            </a:br>
            <a:endParaRPr lang="en-US"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2F63F3-4982-4980-B79F-918C8E576362}"/>
              </a:ext>
            </a:extLst>
          </p:cNvPr>
          <p:cNvSpPr txBox="1"/>
          <p:nvPr/>
        </p:nvSpPr>
        <p:spPr>
          <a:xfrm>
            <a:off x="254923" y="6424789"/>
            <a:ext cx="1159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Virtual Experiments 			Chris McCarthy			cmccarthy@bmcc.cuny.edu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3FD214-C9D3-466B-96CD-3130A52C671F}"/>
              </a:ext>
            </a:extLst>
          </p:cNvPr>
          <p:cNvSpPr txBox="1"/>
          <p:nvPr/>
        </p:nvSpPr>
        <p:spPr>
          <a:xfrm>
            <a:off x="9991788" y="2380361"/>
            <a:ext cx="2200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9C7317-340E-4ADD-85B0-A7AFD334C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559" y="1257993"/>
            <a:ext cx="7822191" cy="513788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CC53CB-0DCB-4A99-A55E-DCD3847B1A72}"/>
              </a:ext>
            </a:extLst>
          </p:cNvPr>
          <p:cNvSpPr txBox="1"/>
          <p:nvPr/>
        </p:nvSpPr>
        <p:spPr>
          <a:xfrm>
            <a:off x="10116589" y="3791836"/>
            <a:ext cx="18620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Virtual Experiment:</a:t>
            </a:r>
          </a:p>
          <a:p>
            <a:endParaRPr lang="en-US" dirty="0"/>
          </a:p>
          <a:p>
            <a:r>
              <a:rPr lang="en-US" dirty="0"/>
              <a:t>Fungus growth.</a:t>
            </a:r>
          </a:p>
          <a:p>
            <a:endParaRPr lang="en-US" dirty="0"/>
          </a:p>
          <a:p>
            <a:r>
              <a:rPr lang="en-US" dirty="0"/>
              <a:t>U of Reading, UK.</a:t>
            </a:r>
          </a:p>
        </p:txBody>
      </p:sp>
    </p:spTree>
    <p:extLst>
      <p:ext uri="{BB962C8B-B14F-4D97-AF65-F5344CB8AC3E}">
        <p14:creationId xmlns:p14="http://schemas.microsoft.com/office/powerpoint/2010/main" val="3203532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2436</TotalTime>
  <Words>462</Words>
  <Application>Microsoft Office PowerPoint</Application>
  <PresentationFormat>Widescreen</PresentationFormat>
  <Paragraphs>204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CMR12</vt:lpstr>
      <vt:lpstr>Office Theme</vt:lpstr>
      <vt:lpstr>Virtual  Experiments  and  Differential  Equations  Models  Chris  McCarthy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 Experiments  and  Differential  Equations  Models  Chris  McCarthy</dc:title>
  <dc:creator>chris</dc:creator>
  <cp:lastModifiedBy> </cp:lastModifiedBy>
  <cp:revision>94</cp:revision>
  <dcterms:created xsi:type="dcterms:W3CDTF">2019-01-12T00:09:56Z</dcterms:created>
  <dcterms:modified xsi:type="dcterms:W3CDTF">2019-01-23T06:12:06Z</dcterms:modified>
</cp:coreProperties>
</file>